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86" r:id="rId2"/>
    <p:sldId id="298" r:id="rId3"/>
    <p:sldId id="299" r:id="rId4"/>
    <p:sldId id="300" r:id="rId5"/>
    <p:sldId id="301" r:id="rId6"/>
    <p:sldId id="302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8" r:id="rId19"/>
    <p:sldId id="319" r:id="rId20"/>
    <p:sldId id="322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4EA"/>
    <a:srgbClr val="B2C3EA"/>
    <a:srgbClr val="AED6EE"/>
    <a:srgbClr val="B0DEEC"/>
    <a:srgbClr val="ACD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5405" autoAdjust="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8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E4C0-547D-408B-9967-5A8979C16DB9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8D218-18D5-4C1B-AA36-C85DE7659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5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827" y="148966"/>
            <a:ext cx="9144000" cy="15240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1062" y="2303204"/>
            <a:ext cx="9144000" cy="374661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0" y="1707891"/>
            <a:ext cx="12145532" cy="51435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03410" y="6307110"/>
            <a:ext cx="4424737" cy="320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14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14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14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https://www1.udel.edu/lock-down/ocm-graphics/internal/UDPrimaryLogo2945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1" y="6238875"/>
            <a:ext cx="1121963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4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7" y="110425"/>
            <a:ext cx="10661073" cy="77585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27" y="1100403"/>
            <a:ext cx="10661073" cy="5076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42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902456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594"/>
            <a:ext cx="10515600" cy="54451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-2630" y="652758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1141368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4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053"/>
            <a:ext cx="10515600" cy="595456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853179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2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9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4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930400" y="6245225"/>
            <a:ext cx="2540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70E7F7-4B0D-406E-B713-7A24CCF82D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4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1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0" y="3948955"/>
            <a:ext cx="6096000" cy="147002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5400" b="1" dirty="0"/>
              <a:t>APEC 100</a:t>
            </a:r>
            <a:br>
              <a:rPr lang="en-US" sz="5400" b="1" dirty="0"/>
            </a:br>
            <a:r>
              <a:rPr lang="en-US" sz="5400" b="1" dirty="0"/>
              <a:t>Sustainable Development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92823" y="358589"/>
            <a:ext cx="9711765" cy="17526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4000" b="1" dirty="0"/>
              <a:t>What is Sustainable Development</a:t>
            </a:r>
          </a:p>
          <a:p>
            <a:pPr algn="ctr" eaLnBrk="1" hangingPunct="1"/>
            <a:r>
              <a:rPr lang="en-US" sz="4000" b="1" dirty="0"/>
              <a:t>and Sustainability Science?</a:t>
            </a:r>
          </a:p>
        </p:txBody>
      </p:sp>
      <p:pic>
        <p:nvPicPr>
          <p:cNvPr id="2" name="Picture 2" descr="C:\Documents and Settings\messer\My Documents\Cropper Captures\CropperCapture[3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8355" y="2315882"/>
            <a:ext cx="4222524" cy="4043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3259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164" y="1256553"/>
            <a:ext cx="10909583" cy="50292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7. Ensure environmental sustainability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Integrate principles of sustainable development into country policies and programs; reverse the loss of environmental resources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Reduce biodiversity loss, achieving, by 2010, a significant reduction in the rate of loss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Halve the proportion of people without access to safe drinking water and basic sanitation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Improve the lives of at least 100 million slum dwellers by 2020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599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432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/>
              <a:t>Millennium Goals</a:t>
            </a:r>
            <a:endParaRPr lang="en-US" sz="5400" dirty="0"/>
          </a:p>
        </p:txBody>
      </p:sp>
      <p:pic>
        <p:nvPicPr>
          <p:cNvPr id="7" name="Picture 2" descr="http://pacificasiatourism.org/wp-content/uploads/2011/04/millenium-development-goal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8740588" y="0"/>
            <a:ext cx="3451412" cy="17224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777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944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Millennium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1329765"/>
            <a:ext cx="11092735" cy="529963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8. Develop a global partnership for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Develop further an open, rule-based, predictable, non-discriminatory trading and financial system</a:t>
            </a:r>
          </a:p>
          <a:p>
            <a:pPr lvl="1">
              <a:lnSpc>
                <a:spcPct val="120000"/>
              </a:lnSpc>
            </a:pPr>
            <a:endParaRPr lang="en-US" sz="600" dirty="0"/>
          </a:p>
          <a:p>
            <a:pPr lvl="1">
              <a:lnSpc>
                <a:spcPct val="120000"/>
              </a:lnSpc>
            </a:pPr>
            <a:r>
              <a:rPr lang="en-US" dirty="0"/>
              <a:t>Address special needs of the least developed countries, landlocked countries and small island developing States</a:t>
            </a:r>
          </a:p>
          <a:p>
            <a:pPr lvl="1">
              <a:lnSpc>
                <a:spcPct val="120000"/>
              </a:lnSpc>
            </a:pPr>
            <a:endParaRPr lang="en-US" sz="500" dirty="0"/>
          </a:p>
          <a:p>
            <a:pPr lvl="1">
              <a:lnSpc>
                <a:spcPct val="120000"/>
              </a:lnSpc>
            </a:pPr>
            <a:r>
              <a:rPr lang="en-US" dirty="0"/>
              <a:t>Deal comprehensively with developing countries’ debt</a:t>
            </a:r>
          </a:p>
          <a:p>
            <a:pPr lvl="1">
              <a:lnSpc>
                <a:spcPct val="120000"/>
              </a:lnSpc>
            </a:pPr>
            <a:endParaRPr lang="en-US" sz="600" dirty="0"/>
          </a:p>
          <a:p>
            <a:pPr lvl="1">
              <a:lnSpc>
                <a:spcPct val="120000"/>
              </a:lnSpc>
            </a:pPr>
            <a:r>
              <a:rPr lang="en-US" dirty="0"/>
              <a:t>In cooperation with pharmaceutical companies, provide access to affordable essential drugs in developing countries</a:t>
            </a:r>
          </a:p>
          <a:p>
            <a:pPr lvl="1">
              <a:lnSpc>
                <a:spcPct val="120000"/>
              </a:lnSpc>
            </a:pPr>
            <a:endParaRPr lang="en-US" sz="500" dirty="0"/>
          </a:p>
          <a:p>
            <a:pPr lvl="1">
              <a:lnSpc>
                <a:spcPct val="120000"/>
              </a:lnSpc>
            </a:pPr>
            <a:r>
              <a:rPr lang="en-US" dirty="0"/>
              <a:t>In cooperation with the private sector, make available the benefits of new technologies, especially information and communications technologies 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2" descr="http://pacificasiatourism.org/wp-content/uploads/2011/04/millenium-development-goal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8382000" y="-44824"/>
            <a:ext cx="3780118" cy="1886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74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9528" y="-194233"/>
            <a:ext cx="12192000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dirty="0"/>
              <a:t>Trends in Leading Indicators of Sustainable Development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805166-5BC4-4495-9A9F-1B5F128F548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CropperCapture[7]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293480" y="920738"/>
            <a:ext cx="3834521" cy="5775077"/>
          </a:xfrm>
        </p:spPr>
      </p:pic>
    </p:spTree>
    <p:extLst>
      <p:ext uri="{BB962C8B-B14F-4D97-AF65-F5344CB8AC3E}">
        <p14:creationId xmlns:p14="http://schemas.microsoft.com/office/powerpoint/2010/main" val="389428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56313" t="25133" r="24448" b="48148"/>
          <a:stretch>
            <a:fillRect/>
          </a:stretch>
        </p:blipFill>
        <p:spPr>
          <a:xfrm>
            <a:off x="1689847" y="852581"/>
            <a:ext cx="8963211" cy="5602007"/>
          </a:xfrm>
        </p:spPr>
      </p:pic>
    </p:spTree>
    <p:extLst>
      <p:ext uri="{BB962C8B-B14F-4D97-AF65-F5344CB8AC3E}">
        <p14:creationId xmlns:p14="http://schemas.microsoft.com/office/powerpoint/2010/main" val="2186683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35257" t="63850" r="24448" b="7915"/>
          <a:stretch>
            <a:fillRect/>
          </a:stretch>
        </p:blipFill>
        <p:spPr>
          <a:xfrm>
            <a:off x="581988" y="1120590"/>
            <a:ext cx="11473476" cy="5024718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8656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04906" y="478114"/>
            <a:ext cx="10515600" cy="544512"/>
          </a:xfrm>
        </p:spPr>
        <p:txBody>
          <a:bodyPr>
            <a:noAutofit/>
          </a:bodyPr>
          <a:lstStyle/>
          <a:p>
            <a:r>
              <a:rPr lang="en-US" sz="4400" dirty="0"/>
              <a:t>Largest 20 Cities in the World</a:t>
            </a:r>
            <a:br>
              <a:rPr lang="en-US" sz="4400" dirty="0"/>
            </a:br>
            <a:br>
              <a:rPr lang="en-US" sz="4400" dirty="0"/>
            </a:br>
            <a:r>
              <a:rPr lang="en-US" sz="2400" dirty="0"/>
              <a:t>(Source: World atlas, 2009)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4906" y="1556871"/>
            <a:ext cx="6049683" cy="5029200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FontTx/>
              <a:buNone/>
            </a:pPr>
            <a:r>
              <a:rPr lang="en-US" dirty="0"/>
              <a:t>1. Tokyo, Japan - 		28,025,000 </a:t>
            </a:r>
            <a:br>
              <a:rPr lang="en-US" dirty="0"/>
            </a:br>
            <a:r>
              <a:rPr lang="en-US" dirty="0"/>
              <a:t>2. Mexico City, Mexico - 	18,131,000 </a:t>
            </a:r>
            <a:br>
              <a:rPr lang="en-US" dirty="0"/>
            </a:br>
            <a:r>
              <a:rPr lang="en-US" dirty="0"/>
              <a:t>3. Mumbai, India - 		18,042,000 </a:t>
            </a:r>
            <a:br>
              <a:rPr lang="en-US" dirty="0"/>
            </a:br>
            <a:r>
              <a:rPr lang="en-US" dirty="0"/>
              <a:t>4. </a:t>
            </a:r>
            <a:r>
              <a:rPr lang="en-US" dirty="0" err="1"/>
              <a:t>Sáo</a:t>
            </a:r>
            <a:r>
              <a:rPr lang="en-US" dirty="0"/>
              <a:t> Paulo, Brazil - 		17,711,000 </a:t>
            </a:r>
            <a:br>
              <a:rPr lang="en-US" dirty="0"/>
            </a:br>
            <a:r>
              <a:rPr lang="en-US" dirty="0"/>
              <a:t>5. New York City, USA - 	16,626,000 </a:t>
            </a:r>
            <a:br>
              <a:rPr lang="en-US" dirty="0"/>
            </a:br>
            <a:r>
              <a:rPr lang="en-US" dirty="0"/>
              <a:t>6. Shanghai, China - 		14,173,000 </a:t>
            </a:r>
            <a:br>
              <a:rPr lang="en-US" dirty="0"/>
            </a:br>
            <a:r>
              <a:rPr lang="en-US" dirty="0"/>
              <a:t>7. Lagos, Nigeria - 		13,488,000 </a:t>
            </a:r>
            <a:br>
              <a:rPr lang="en-US" dirty="0"/>
            </a:br>
            <a:r>
              <a:rPr lang="en-US" dirty="0"/>
              <a:t>8. Los Angeles, USA - 		13,129,000 </a:t>
            </a:r>
            <a:br>
              <a:rPr lang="en-US" dirty="0"/>
            </a:br>
            <a:r>
              <a:rPr lang="en-US" dirty="0"/>
              <a:t>9. Calcutta, India - 		12,900,000 </a:t>
            </a:r>
            <a:br>
              <a:rPr lang="en-US" dirty="0"/>
            </a:br>
            <a:r>
              <a:rPr lang="en-US" dirty="0"/>
              <a:t>10.Buenos Aires, Argentina -	12,431,000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54589" y="1568824"/>
            <a:ext cx="55282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11. </a:t>
            </a:r>
            <a:r>
              <a:rPr lang="en-US" sz="2400" dirty="0" err="1"/>
              <a:t>Seóul</a:t>
            </a:r>
            <a:r>
              <a:rPr lang="en-US" sz="2400" dirty="0"/>
              <a:t>, South Korea -	12,215,000 </a:t>
            </a:r>
            <a:br>
              <a:rPr lang="en-US" sz="2400" dirty="0"/>
            </a:br>
            <a:r>
              <a:rPr lang="en-US" sz="2400" dirty="0"/>
              <a:t>12. Beijing, China - 		12,033,000 </a:t>
            </a:r>
            <a:br>
              <a:rPr lang="en-US" sz="2400" dirty="0"/>
            </a:br>
            <a:r>
              <a:rPr lang="en-US" sz="2400" dirty="0"/>
              <a:t>13. Karachi, Pakistan - 	11,774,000 </a:t>
            </a:r>
            <a:br>
              <a:rPr lang="en-US" sz="2400" dirty="0"/>
            </a:br>
            <a:r>
              <a:rPr lang="en-US" sz="2400" dirty="0"/>
              <a:t>14. Delhi, India - 		11,680,000 </a:t>
            </a:r>
            <a:br>
              <a:rPr lang="en-US" sz="2400" dirty="0"/>
            </a:br>
            <a:r>
              <a:rPr lang="en-US" sz="2400" dirty="0"/>
              <a:t>15. Dhaka, Bangladesh- 	10,979,000 </a:t>
            </a:r>
            <a:br>
              <a:rPr lang="en-US" sz="2400" dirty="0"/>
            </a:br>
            <a:r>
              <a:rPr lang="en-US" sz="2400" dirty="0"/>
              <a:t>16. Manila, Philippines - 	10,818,000 </a:t>
            </a:r>
            <a:br>
              <a:rPr lang="en-US" sz="2400" dirty="0"/>
            </a:br>
            <a:r>
              <a:rPr lang="en-US" sz="2400" dirty="0"/>
              <a:t>17. Cairo, Egypt - 		10,772,000 </a:t>
            </a:r>
            <a:br>
              <a:rPr lang="en-US" sz="2400" dirty="0"/>
            </a:br>
            <a:r>
              <a:rPr lang="en-US" sz="2400" dirty="0"/>
              <a:t>18. </a:t>
            </a:r>
            <a:r>
              <a:rPr lang="en-US" sz="2400" dirty="0" err="1"/>
              <a:t>Õsaka</a:t>
            </a:r>
            <a:r>
              <a:rPr lang="en-US" sz="2400" dirty="0"/>
              <a:t>, Japan - 		10,609,000 </a:t>
            </a:r>
            <a:br>
              <a:rPr lang="en-US" sz="2400" dirty="0"/>
            </a:br>
            <a:r>
              <a:rPr lang="en-US" sz="2400" dirty="0"/>
              <a:t>19. Rio de Janeiro, Brazil- 	10,556,000 </a:t>
            </a:r>
            <a:br>
              <a:rPr lang="en-US" sz="2400" dirty="0"/>
            </a:br>
            <a:r>
              <a:rPr lang="en-US" sz="2400" dirty="0"/>
              <a:t>20. Tianjin, China - 		10,239,000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74559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49623" y="0"/>
            <a:ext cx="10058400" cy="657412"/>
          </a:xfrm>
        </p:spPr>
        <p:txBody>
          <a:bodyPr>
            <a:normAutofit/>
          </a:bodyPr>
          <a:lstStyle/>
          <a:p>
            <a:r>
              <a:rPr lang="en-US" sz="4000" dirty="0"/>
              <a:t>Populations of other cities of interest</a:t>
            </a:r>
            <a:endParaRPr lang="en-US" sz="2000" dirty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781887" y="911414"/>
            <a:ext cx="7597313" cy="571798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FontTx/>
              <a:buNone/>
            </a:pPr>
            <a:r>
              <a:rPr lang="en-US" sz="2300" dirty="0"/>
              <a:t>22. 	Paris, France - 		9,638,000 </a:t>
            </a:r>
            <a:br>
              <a:rPr lang="en-US" sz="2300" dirty="0"/>
            </a:br>
            <a:r>
              <a:rPr lang="en-US" sz="2300" dirty="0"/>
              <a:t>24. 	Moscow, Russia - 		9,299,000 </a:t>
            </a:r>
            <a:br>
              <a:rPr lang="en-US" sz="2300" dirty="0"/>
            </a:br>
            <a:r>
              <a:rPr lang="en-US" sz="2300" dirty="0"/>
              <a:t>25. 	London, UK - 		7,640,000 </a:t>
            </a:r>
            <a:br>
              <a:rPr lang="en-US" sz="2300" dirty="0"/>
            </a:br>
            <a:r>
              <a:rPr lang="en-US" sz="2300" dirty="0"/>
              <a:t>27. 	</a:t>
            </a:r>
            <a:r>
              <a:rPr lang="en-US" sz="2300" dirty="0" err="1"/>
              <a:t>Tehrãn</a:t>
            </a:r>
            <a:r>
              <a:rPr lang="en-US" sz="2300" dirty="0"/>
              <a:t>, Iran - 		7,380,000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sz="2300" dirty="0"/>
              <a:t>29. 	Chicago, USA - 		6,945,000 </a:t>
            </a:r>
            <a:br>
              <a:rPr lang="en-US" sz="2300" dirty="0"/>
            </a:br>
            <a:r>
              <a:rPr lang="en-US" sz="2300" dirty="0"/>
              <a:t>36. 	Hong Kong, China - 	6,097,000 </a:t>
            </a:r>
            <a:br>
              <a:rPr lang="en-US" sz="2300" dirty="0"/>
            </a:br>
            <a:r>
              <a:rPr lang="en-US" sz="2300" dirty="0"/>
              <a:t>47. 	</a:t>
            </a:r>
            <a:r>
              <a:rPr lang="en-US" sz="2300" dirty="0" err="1"/>
              <a:t>Baghdãd</a:t>
            </a:r>
            <a:r>
              <a:rPr lang="en-US" sz="2300" dirty="0"/>
              <a:t>, Iraq - 		4,796,000 </a:t>
            </a:r>
            <a:br>
              <a:rPr lang="en-US" sz="2300" dirty="0"/>
            </a:br>
            <a:r>
              <a:rPr lang="en-US" sz="2300" dirty="0"/>
              <a:t>50. 	Toronto, Canada - 	4,657,000 </a:t>
            </a:r>
            <a:br>
              <a:rPr lang="en-US" sz="2300" dirty="0"/>
            </a:br>
            <a:r>
              <a:rPr lang="en-US" sz="2300" dirty="0"/>
              <a:t>53. 	Philadelphia, USA -	4,398,000 </a:t>
            </a:r>
            <a:br>
              <a:rPr lang="en-US" sz="2300" dirty="0"/>
            </a:br>
            <a:r>
              <a:rPr lang="en-US" sz="2300" dirty="0"/>
              <a:t>55. 	Milano, Italy - 		4,251,000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sz="2300" dirty="0"/>
              <a:t>59. 	Madrid, Spain - 		4,072,000 </a:t>
            </a:r>
            <a:br>
              <a:rPr lang="en-US" sz="2300" dirty="0"/>
            </a:br>
            <a:r>
              <a:rPr lang="en-US" sz="2300" dirty="0"/>
              <a:t>60. 	San Francisco, CA - 	4,051,000 </a:t>
            </a:r>
          </a:p>
          <a:p>
            <a:pPr marL="0" indent="0">
              <a:lnSpc>
                <a:spcPct val="110000"/>
              </a:lnSpc>
              <a:buFontTx/>
              <a:buNone/>
            </a:pPr>
            <a:r>
              <a:rPr lang="en-US" sz="2300" dirty="0"/>
              <a:t>62. 	Washington DC, - 	3,927,000 </a:t>
            </a:r>
            <a:br>
              <a:rPr lang="en-US" sz="2300" dirty="0"/>
            </a:br>
            <a:r>
              <a:rPr lang="en-US" sz="2300" dirty="0"/>
              <a:t>63. 	Houston, TX - 		3,918,000 </a:t>
            </a:r>
            <a:br>
              <a:rPr lang="en-US" sz="2300" dirty="0"/>
            </a:br>
            <a:r>
              <a:rPr lang="en-US" sz="2300" dirty="0"/>
              <a:t>64. 	Dallas, TX - 		3,912,000 </a:t>
            </a:r>
            <a:br>
              <a:rPr lang="en-US" sz="2300" dirty="0"/>
            </a:br>
            <a:r>
              <a:rPr lang="en-US" sz="2300" dirty="0"/>
              <a:t>65. 	Guadalajara, Mexico - 	3,908,000 </a:t>
            </a:r>
            <a:br>
              <a:rPr lang="en-US" sz="2300" dirty="0"/>
            </a:br>
            <a:r>
              <a:rPr lang="en-US" sz="2300" dirty="0"/>
              <a:t>68. 	Detroit, MI - 		3,785,000 </a:t>
            </a:r>
            <a:br>
              <a:rPr lang="en-US" sz="2300" dirty="0"/>
            </a:br>
            <a:r>
              <a:rPr lang="en-US" sz="2300" dirty="0"/>
              <a:t>81. 	Montréal, Canada - 	3,401,000 </a:t>
            </a:r>
            <a:br>
              <a:rPr lang="en-US" sz="2300" dirty="0"/>
            </a:br>
            <a:r>
              <a:rPr lang="en-US" sz="2300" dirty="0"/>
              <a:t>100. 	Napoli, Italy - 		3,012,000</a:t>
            </a:r>
            <a:r>
              <a:rPr lang="en-US" sz="2000" dirty="0"/>
              <a:t> 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463175" y="254002"/>
            <a:ext cx="4512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000" dirty="0">
                <a:solidFill>
                  <a:srgbClr val="0000FF"/>
                </a:solidFill>
              </a:rPr>
            </a:br>
            <a:r>
              <a:rPr lang="en-US" sz="2000" dirty="0">
                <a:solidFill>
                  <a:srgbClr val="0000FF"/>
                </a:solidFill>
              </a:rPr>
              <a:t>(Source: World Atlas, 2009)</a:t>
            </a:r>
          </a:p>
        </p:txBody>
      </p:sp>
    </p:spTree>
    <p:extLst>
      <p:ext uri="{BB962C8B-B14F-4D97-AF65-F5344CB8AC3E}">
        <p14:creationId xmlns:p14="http://schemas.microsoft.com/office/powerpoint/2010/main" val="22374373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715" y="0"/>
            <a:ext cx="89408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Family Size is Decreasing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 l="54630" t="25154" r="25926" b="45679"/>
          <a:stretch>
            <a:fillRect/>
          </a:stretch>
        </p:blipFill>
        <p:spPr bwMode="auto">
          <a:xfrm>
            <a:off x="2656539" y="1132541"/>
            <a:ext cx="5964517" cy="559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272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Earth’s Basic Land Uses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z="2800"/>
              <a:t>~70% of the Earth is water</a:t>
            </a:r>
          </a:p>
          <a:p>
            <a:pPr lvl="1"/>
            <a:r>
              <a:rPr lang="en-US" sz="2400"/>
              <a:t>3% of that is fresh water</a:t>
            </a:r>
          </a:p>
          <a:p>
            <a:pPr lvl="1"/>
            <a:endParaRPr lang="en-US" sz="2400"/>
          </a:p>
          <a:p>
            <a:r>
              <a:rPr lang="en-US" sz="2800"/>
              <a:t>~30% of the Earth is land</a:t>
            </a:r>
          </a:p>
          <a:p>
            <a:pPr lvl="1"/>
            <a:r>
              <a:rPr lang="en-US" sz="2400"/>
              <a:t>Agriculture (11%)</a:t>
            </a:r>
          </a:p>
          <a:p>
            <a:pPr lvl="1"/>
            <a:r>
              <a:rPr lang="en-US" sz="2400"/>
              <a:t>Pasture (24%)</a:t>
            </a:r>
          </a:p>
          <a:p>
            <a:pPr lvl="1"/>
            <a:r>
              <a:rPr lang="en-US" sz="2400"/>
              <a:t>Forest/woodland (31%)</a:t>
            </a:r>
          </a:p>
          <a:p>
            <a:pPr lvl="1"/>
            <a:r>
              <a:rPr lang="en-US" sz="2400"/>
              <a:t>Remainder (34%)</a:t>
            </a:r>
          </a:p>
          <a:p>
            <a:pPr lvl="2"/>
            <a:r>
              <a:rPr lang="en-US" sz="2000"/>
              <a:t>Desert, glacier, high mountains, urban</a:t>
            </a:r>
          </a:p>
          <a:p>
            <a:pPr lvl="2"/>
            <a:r>
              <a:rPr lang="en-US" sz="2000"/>
              <a:t>3-4% in buildings, roads, parking lots, and other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4194107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Water</a:t>
            </a:r>
            <a:r>
              <a:rPr lang="en-US" dirty="0"/>
              <a:t> </a:t>
            </a:r>
            <a:r>
              <a:rPr lang="en-US" sz="4400" dirty="0"/>
              <a:t>Shortfalls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39699" t="65587" r="21915" b="8371"/>
          <a:stretch>
            <a:fillRect/>
          </a:stretch>
        </p:blipFill>
        <p:spPr bwMode="auto">
          <a:xfrm>
            <a:off x="463177" y="1322891"/>
            <a:ext cx="11684000" cy="50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542111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187" y="0"/>
            <a:ext cx="10566400" cy="1143000"/>
          </a:xfrm>
        </p:spPr>
        <p:txBody>
          <a:bodyPr>
            <a:normAutofit/>
          </a:bodyPr>
          <a:lstStyle/>
          <a:p>
            <a:r>
              <a:rPr lang="en-US" sz="5400" dirty="0"/>
              <a:t>What is Sustainable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27" y="1324521"/>
            <a:ext cx="10661073" cy="50765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According to the World Commission of Environment and Development (1987)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Sustainable Development is…</a:t>
            </a:r>
          </a:p>
          <a:p>
            <a:pPr>
              <a:lnSpc>
                <a:spcPct val="100000"/>
              </a:lnSpc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/>
              <a:t>	“…</a:t>
            </a:r>
            <a:r>
              <a:rPr lang="en-US" sz="3600" i="1" dirty="0"/>
              <a:t>development that meets the needs of the		present without compromising the ability of future	generations to meet their own needs</a:t>
            </a:r>
            <a:r>
              <a:rPr lang="en-US" sz="3600" dirty="0"/>
              <a:t>.“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92704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23669" y="80543"/>
            <a:ext cx="10661073" cy="775854"/>
          </a:xfrm>
        </p:spPr>
        <p:txBody>
          <a:bodyPr>
            <a:normAutofit/>
          </a:bodyPr>
          <a:lstStyle/>
          <a:p>
            <a:r>
              <a:rPr lang="en-US" sz="4800" dirty="0"/>
              <a:t>Protected Areas are Increasing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54630" t="52802" r="25656" b="19020"/>
          <a:stretch>
            <a:fillRect/>
          </a:stretch>
        </p:blipFill>
        <p:spPr>
          <a:xfrm>
            <a:off x="2805543" y="1122728"/>
            <a:ext cx="6353398" cy="56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846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l="55556" t="25386" r="24074" b="51799"/>
          <a:stretch>
            <a:fillRect/>
          </a:stretch>
        </p:blipFill>
        <p:spPr bwMode="auto">
          <a:xfrm>
            <a:off x="2405848" y="1215611"/>
            <a:ext cx="8726750" cy="5454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826599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 noChangeArrowheads="1"/>
          </p:cNvPicPr>
          <p:nvPr/>
        </p:nvPicPr>
        <p:blipFill>
          <a:blip r:embed="rId2" cstate="print"/>
          <a:srcRect l="55556" t="48203" r="24074" b="29974"/>
          <a:stretch>
            <a:fillRect/>
          </a:stretch>
        </p:blipFill>
        <p:spPr>
          <a:xfrm>
            <a:off x="2151093" y="1118587"/>
            <a:ext cx="8232619" cy="55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7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 noChangeArrowheads="1"/>
          </p:cNvPicPr>
          <p:nvPr/>
        </p:nvPicPr>
        <p:blipFill>
          <a:blip r:embed="rId2" cstate="print"/>
          <a:srcRect l="55170" t="24652" r="24074" b="48149"/>
          <a:stretch>
            <a:fillRect/>
          </a:stretch>
        </p:blipFill>
        <p:spPr bwMode="auto">
          <a:xfrm>
            <a:off x="2954816" y="1171852"/>
            <a:ext cx="6921302" cy="5668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41390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87718" y="0"/>
            <a:ext cx="10261600" cy="9906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Air Pollution is Improving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38889" t="59259" r="24074" b="9261"/>
          <a:stretch>
            <a:fillRect/>
          </a:stretch>
        </p:blipFill>
        <p:spPr>
          <a:xfrm>
            <a:off x="990600" y="1131686"/>
            <a:ext cx="10424459" cy="57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564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602"/>
            <a:ext cx="12042587" cy="7758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Millennium Development Goals: </a:t>
            </a:r>
            <a:br>
              <a:rPr lang="en-US" sz="4000" dirty="0"/>
            </a:br>
            <a:r>
              <a:rPr lang="en-US" sz="4000" dirty="0"/>
              <a:t>Country-Level Achievements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7231" y="6398411"/>
            <a:ext cx="105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www.cgdev.org/page/mdg-progress-index-gauging-country-level-achievements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7" y="1165411"/>
            <a:ext cx="8574135" cy="52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22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86279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Millennium Development Goals: Country-Level Achievements</a:t>
            </a:r>
            <a:br>
              <a:rPr lang="en-US" sz="2800" dirty="0"/>
            </a:br>
            <a:r>
              <a:rPr lang="en-US" sz="2800" dirty="0"/>
              <a:t>Poverty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86" y="1210235"/>
            <a:ext cx="11126206" cy="5083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2525" y="6413352"/>
            <a:ext cx="10507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www.cgdev.org/page/mdg-progress-index-gauging-country-level-achievements</a:t>
            </a:r>
          </a:p>
        </p:txBody>
      </p:sp>
    </p:spTree>
    <p:extLst>
      <p:ext uri="{BB962C8B-B14F-4D97-AF65-F5344CB8AC3E}">
        <p14:creationId xmlns:p14="http://schemas.microsoft.com/office/powerpoint/2010/main" val="1819951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Hunger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37" y="1100138"/>
            <a:ext cx="8284276" cy="5076825"/>
          </a:xfrm>
        </p:spPr>
      </p:pic>
      <p:sp>
        <p:nvSpPr>
          <p:cNvPr id="7" name="Rectangle 6"/>
          <p:cNvSpPr/>
          <p:nvPr/>
        </p:nvSpPr>
        <p:spPr>
          <a:xfrm>
            <a:off x="6516914" y="652294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www.cgdev.org</a:t>
            </a:r>
            <a:r>
              <a:rPr lang="en-US" sz="1200" dirty="0"/>
              <a:t>/page/</a:t>
            </a:r>
            <a:r>
              <a:rPr lang="en-US" sz="1200" dirty="0" err="1"/>
              <a:t>mdg</a:t>
            </a:r>
            <a:r>
              <a:rPr lang="en-US" sz="1200" dirty="0"/>
              <a:t>-progress-index-gauging-country-level-achievements</a:t>
            </a:r>
          </a:p>
        </p:txBody>
      </p:sp>
    </p:spTree>
    <p:extLst>
      <p:ext uri="{BB962C8B-B14F-4D97-AF65-F5344CB8AC3E}">
        <p14:creationId xmlns:p14="http://schemas.microsoft.com/office/powerpoint/2010/main" val="3166104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Education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62" y="1100138"/>
            <a:ext cx="8351226" cy="5076825"/>
          </a:xfrm>
        </p:spPr>
      </p:pic>
      <p:sp>
        <p:nvSpPr>
          <p:cNvPr id="5" name="Rectangle 4"/>
          <p:cNvSpPr/>
          <p:nvPr/>
        </p:nvSpPr>
        <p:spPr>
          <a:xfrm>
            <a:off x="6763658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www.cgdev.org</a:t>
            </a:r>
            <a:r>
              <a:rPr lang="en-US" sz="1200" dirty="0"/>
              <a:t>/page/</a:t>
            </a:r>
            <a:r>
              <a:rPr lang="en-US" sz="1200" dirty="0" err="1"/>
              <a:t>mdg</a:t>
            </a:r>
            <a:r>
              <a:rPr lang="en-US" sz="1200" dirty="0"/>
              <a:t>-progress-index-gauging-country-level-achievements</a:t>
            </a:r>
          </a:p>
        </p:txBody>
      </p:sp>
    </p:spTree>
    <p:extLst>
      <p:ext uri="{BB962C8B-B14F-4D97-AF65-F5344CB8AC3E}">
        <p14:creationId xmlns:p14="http://schemas.microsoft.com/office/powerpoint/2010/main" val="41291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36" y="1100138"/>
            <a:ext cx="8159877" cy="5076825"/>
          </a:xfrm>
        </p:spPr>
      </p:pic>
      <p:sp>
        <p:nvSpPr>
          <p:cNvPr id="5" name="Rectangle 4"/>
          <p:cNvSpPr/>
          <p:nvPr/>
        </p:nvSpPr>
        <p:spPr>
          <a:xfrm>
            <a:off x="6662057" y="659551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www.cgdev.org</a:t>
            </a:r>
            <a:r>
              <a:rPr lang="en-US" sz="1200" dirty="0"/>
              <a:t>/page/</a:t>
            </a:r>
            <a:r>
              <a:rPr lang="en-US" sz="1200" dirty="0" err="1"/>
              <a:t>mdg</a:t>
            </a:r>
            <a:r>
              <a:rPr lang="en-US" sz="1200" dirty="0"/>
              <a:t>-progress-index-gauging-country-level-achievements</a:t>
            </a:r>
          </a:p>
        </p:txBody>
      </p:sp>
    </p:spTree>
    <p:extLst>
      <p:ext uri="{BB962C8B-B14F-4D97-AF65-F5344CB8AC3E}">
        <p14:creationId xmlns:p14="http://schemas.microsoft.com/office/powerpoint/2010/main" val="127832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4082" y="15594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What is Sustainable Development?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74377" y="1405964"/>
            <a:ext cx="10160000" cy="4953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Can communities, societies, and nations be sustained without destroying the natural resource base needed for their future?</a:t>
            </a:r>
          </a:p>
          <a:p>
            <a:pPr lvl="1">
              <a:lnSpc>
                <a:spcPct val="100000"/>
              </a:lnSpc>
              <a:buFontTx/>
              <a:buNone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dirty="0"/>
              <a:t>Answer depends on…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Natural resource processes—predominately ecological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Social processes—economic and political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Also referred to as anthropogenic (“caused or produced by humans”) </a:t>
            </a:r>
          </a:p>
          <a:p>
            <a:pPr lvl="2"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dirty="0"/>
              <a:t>We will investigate this issue throughout the semester by looking at the trade-offs associated with development and environmental protection</a:t>
            </a:r>
          </a:p>
        </p:txBody>
      </p:sp>
    </p:spTree>
    <p:extLst>
      <p:ext uri="{BB962C8B-B14F-4D97-AF65-F5344CB8AC3E}">
        <p14:creationId xmlns:p14="http://schemas.microsoft.com/office/powerpoint/2010/main" val="171203881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Child Mortality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98" y="1100138"/>
            <a:ext cx="8115154" cy="5076825"/>
          </a:xfrm>
        </p:spPr>
      </p:pic>
      <p:sp>
        <p:nvSpPr>
          <p:cNvPr id="5" name="Rectangle 4"/>
          <p:cNvSpPr/>
          <p:nvPr/>
        </p:nvSpPr>
        <p:spPr>
          <a:xfrm>
            <a:off x="66040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www.cgdev.org</a:t>
            </a:r>
            <a:r>
              <a:rPr lang="en-US" sz="1200" dirty="0"/>
              <a:t>/page/</a:t>
            </a:r>
            <a:r>
              <a:rPr lang="en-US" sz="1200" dirty="0" err="1"/>
              <a:t>mdg</a:t>
            </a:r>
            <a:r>
              <a:rPr lang="en-US" sz="1200" dirty="0"/>
              <a:t>-progress-index-gauging-country-level-achievements</a:t>
            </a:r>
          </a:p>
        </p:txBody>
      </p:sp>
    </p:spTree>
    <p:extLst>
      <p:ext uri="{BB962C8B-B14F-4D97-AF65-F5344CB8AC3E}">
        <p14:creationId xmlns:p14="http://schemas.microsoft.com/office/powerpoint/2010/main" val="2184297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Maternal Mortality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89" y="1100138"/>
            <a:ext cx="8327171" cy="5076825"/>
          </a:xfrm>
        </p:spPr>
      </p:pic>
      <p:sp>
        <p:nvSpPr>
          <p:cNvPr id="5" name="Rectangle 4"/>
          <p:cNvSpPr/>
          <p:nvPr/>
        </p:nvSpPr>
        <p:spPr>
          <a:xfrm>
            <a:off x="6705600" y="63908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www.cgdev.org</a:t>
            </a:r>
            <a:r>
              <a:rPr lang="en-US" sz="1200" dirty="0"/>
              <a:t>/page/</a:t>
            </a:r>
            <a:r>
              <a:rPr lang="en-US" sz="1200" dirty="0" err="1"/>
              <a:t>mdg</a:t>
            </a:r>
            <a:r>
              <a:rPr lang="en-US" sz="1200" dirty="0"/>
              <a:t>-progress-index-gauging-country-level-achievements</a:t>
            </a:r>
          </a:p>
        </p:txBody>
      </p:sp>
    </p:spTree>
    <p:extLst>
      <p:ext uri="{BB962C8B-B14F-4D97-AF65-F5344CB8AC3E}">
        <p14:creationId xmlns:p14="http://schemas.microsoft.com/office/powerpoint/2010/main" val="1651791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HIV/AIDS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7" y="1100138"/>
            <a:ext cx="8167916" cy="5076825"/>
          </a:xfrm>
        </p:spPr>
      </p:pic>
      <p:sp>
        <p:nvSpPr>
          <p:cNvPr id="6" name="Rectangle 5"/>
          <p:cNvSpPr/>
          <p:nvPr/>
        </p:nvSpPr>
        <p:spPr>
          <a:xfrm>
            <a:off x="6589486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www.cgdev.org</a:t>
            </a:r>
            <a:r>
              <a:rPr lang="en-US" sz="1200" dirty="0"/>
              <a:t>/page/</a:t>
            </a:r>
            <a:r>
              <a:rPr lang="en-US" sz="1200" dirty="0" err="1"/>
              <a:t>mdg</a:t>
            </a:r>
            <a:r>
              <a:rPr lang="en-US" sz="1200" dirty="0"/>
              <a:t>-progress-index-gauging-country-level-achievements</a:t>
            </a:r>
          </a:p>
        </p:txBody>
      </p:sp>
    </p:spTree>
    <p:extLst>
      <p:ext uri="{BB962C8B-B14F-4D97-AF65-F5344CB8AC3E}">
        <p14:creationId xmlns:p14="http://schemas.microsoft.com/office/powerpoint/2010/main" val="1372759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68" y="1100138"/>
            <a:ext cx="8248613" cy="5076825"/>
          </a:xfrm>
        </p:spPr>
      </p:pic>
      <p:sp>
        <p:nvSpPr>
          <p:cNvPr id="5" name="Rectangle 4"/>
          <p:cNvSpPr/>
          <p:nvPr/>
        </p:nvSpPr>
        <p:spPr>
          <a:xfrm>
            <a:off x="6574971" y="639082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www.cgdev.org</a:t>
            </a:r>
            <a:r>
              <a:rPr lang="en-US" sz="1200" dirty="0"/>
              <a:t>/page/</a:t>
            </a:r>
            <a:r>
              <a:rPr lang="en-US" sz="1200" dirty="0" err="1"/>
              <a:t>mdg</a:t>
            </a:r>
            <a:r>
              <a:rPr lang="en-US" sz="1200" dirty="0"/>
              <a:t>-progress-index-gauging-country-level-achievements</a:t>
            </a:r>
          </a:p>
        </p:txBody>
      </p:sp>
    </p:spTree>
    <p:extLst>
      <p:ext uri="{BB962C8B-B14F-4D97-AF65-F5344CB8AC3E}">
        <p14:creationId xmlns:p14="http://schemas.microsoft.com/office/powerpoint/2010/main" val="111368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53" y="125366"/>
            <a:ext cx="12191999" cy="77585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Challenges with the term Sustainable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6870" y="2619190"/>
            <a:ext cx="98552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…"</a:t>
            </a:r>
            <a:r>
              <a:rPr lang="en-US" sz="4000" i="1" dirty="0"/>
              <a:t>development that meets the needs of the present without compromising the ability of future generations to meet their own needs</a:t>
            </a:r>
            <a:r>
              <a:rPr lang="en-US" sz="4000" dirty="0"/>
              <a:t>.“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54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36" y="125367"/>
            <a:ext cx="11773647" cy="775854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Core Questions of Sustainability Science (</a:t>
            </a:r>
            <a:r>
              <a:rPr lang="en-US" sz="3600" dirty="0" err="1"/>
              <a:t>Kates</a:t>
            </a:r>
            <a:r>
              <a:rPr lang="en-US" sz="3600" dirty="0"/>
              <a:t> et al. 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400" y="1364131"/>
            <a:ext cx="10366188" cy="492610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How can the </a:t>
            </a:r>
            <a:r>
              <a:rPr lang="en-US" b="1" dirty="0"/>
              <a:t>dynamic interactions between nature and society </a:t>
            </a:r>
            <a:r>
              <a:rPr lang="en-US" dirty="0"/>
              <a:t>– including lags and inertia – be better incorporated in emerging models and conceptualizations that integrate the Earth system, human development, and sustainability?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How are long-term trends in environment and development, including </a:t>
            </a:r>
            <a:r>
              <a:rPr lang="en-US" b="1" dirty="0"/>
              <a:t>consumption</a:t>
            </a:r>
            <a:r>
              <a:rPr lang="en-US" dirty="0"/>
              <a:t> and </a:t>
            </a:r>
            <a:r>
              <a:rPr lang="en-US" b="1" dirty="0"/>
              <a:t>population</a:t>
            </a:r>
            <a:r>
              <a:rPr lang="en-US" dirty="0"/>
              <a:t>, reshaping nature-society interactions in ways relevant to sustainability?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What determines the </a:t>
            </a:r>
            <a:r>
              <a:rPr lang="en-US" b="1" dirty="0"/>
              <a:t>vulnerability or resilience of the nature-society system </a:t>
            </a:r>
            <a:r>
              <a:rPr lang="en-US" dirty="0"/>
              <a:t>in particular kinds of places and for particular types of ecosystems and human livelihoods?</a:t>
            </a:r>
          </a:p>
        </p:txBody>
      </p:sp>
    </p:spTree>
    <p:extLst>
      <p:ext uri="{BB962C8B-B14F-4D97-AF65-F5344CB8AC3E}">
        <p14:creationId xmlns:p14="http://schemas.microsoft.com/office/powerpoint/2010/main" val="27031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142" y="110425"/>
            <a:ext cx="11499273" cy="775854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Core Questions of Sustainability Science (</a:t>
            </a:r>
            <a:r>
              <a:rPr lang="en-US" sz="3600" dirty="0" err="1"/>
              <a:t>Kates</a:t>
            </a:r>
            <a:r>
              <a:rPr lang="en-US" sz="3600" dirty="0"/>
              <a:t> et al. 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24" y="1359647"/>
            <a:ext cx="10775576" cy="5193553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US" sz="2000" dirty="0"/>
              <a:t>Can scientifically meaningful “</a:t>
            </a:r>
            <a:r>
              <a:rPr lang="en-US" sz="2000" b="1" dirty="0"/>
              <a:t>limits</a:t>
            </a:r>
            <a:r>
              <a:rPr lang="en-US" sz="2000" dirty="0"/>
              <a:t>” or “</a:t>
            </a:r>
            <a:r>
              <a:rPr lang="en-US" sz="2000" b="1" dirty="0"/>
              <a:t>boundaries</a:t>
            </a:r>
            <a:r>
              <a:rPr lang="en-US" sz="2000" dirty="0"/>
              <a:t>” be defined that would provide effective warning of conditions beyond which the nature-society systems incur a significantly increased risk of </a:t>
            </a:r>
            <a:r>
              <a:rPr lang="en-US" sz="2000" b="1" dirty="0"/>
              <a:t>serious degradation</a:t>
            </a:r>
            <a:r>
              <a:rPr lang="en-US" sz="2000" dirty="0"/>
              <a:t>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US" sz="2000" dirty="0"/>
              <a:t>What </a:t>
            </a:r>
            <a:r>
              <a:rPr lang="en-US" sz="2000" b="1" dirty="0"/>
              <a:t>systems of incentive structures </a:t>
            </a:r>
            <a:r>
              <a:rPr lang="en-US" sz="2000" dirty="0"/>
              <a:t>– including markets, rules, norms and scientific information– can most effectively improve social capacity to guide interactions between nature and society toward more sustainable trajectories?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US" sz="2000" dirty="0"/>
              <a:t>How can today’s operational systems for </a:t>
            </a:r>
            <a:r>
              <a:rPr lang="en-US" sz="2000" b="1" dirty="0"/>
              <a:t>monitoring and reporting on environmental and social conditions</a:t>
            </a:r>
            <a:r>
              <a:rPr lang="en-US" sz="2000" dirty="0"/>
              <a:t> be integrated or extended to provide more useful guidance for efforts to navigate a transition toward sustainability?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US" sz="2000" dirty="0"/>
              <a:t>How can today’s relatively independent activities of research planning, monitoring, assessment, and decision support be better integrated into systems for </a:t>
            </a:r>
            <a:r>
              <a:rPr lang="en-US" sz="2000" b="1" dirty="0"/>
              <a:t>adaptive management </a:t>
            </a:r>
            <a:r>
              <a:rPr lang="en-US" sz="2000" dirty="0"/>
              <a:t>and </a:t>
            </a:r>
            <a:r>
              <a:rPr lang="en-US" sz="2000" b="1" dirty="0"/>
              <a:t>societal learning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44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governancexborders.files.wordpress.com/2013/06/md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69" y="-1"/>
            <a:ext cx="8310282" cy="68357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78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944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Millennium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471" y="1359647"/>
            <a:ext cx="11265647" cy="531905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1. Eradicate extreme poverty and hunger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Reduce by half the proportion of people whose income is less than $1 a day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Achieve full and productive employment and decent work for all, including women and young people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Reduce by half the proportion of people who suffer from hunger</a:t>
            </a:r>
          </a:p>
          <a:p>
            <a:pPr marL="0" indent="0">
              <a:lnSpc>
                <a:spcPct val="110000"/>
              </a:lnSpc>
              <a:buNone/>
            </a:pPr>
            <a:endParaRPr lang="en-US" sz="900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2. Achieve universal primary education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Ensure that all boys and girls complete a full course of primary schooling</a:t>
            </a:r>
          </a:p>
          <a:p>
            <a:pPr marL="0" indent="0">
              <a:lnSpc>
                <a:spcPct val="110000"/>
              </a:lnSpc>
              <a:buNone/>
            </a:pPr>
            <a:endParaRPr lang="en-US" sz="9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3. Promote gender equality and empower women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Eliminate gender disparity in primary and secondary education preferably by 2005, and in all levels of education no later than 2015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2" descr="http://pacificasiatourism.org/wp-content/uploads/2011/04/millenium-development-goal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8396940" y="-44824"/>
            <a:ext cx="3795060" cy="18939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1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94400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Millennium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870" y="1196788"/>
            <a:ext cx="11217836" cy="515321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4. Reduce child mortality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Reduce by two thirds the mortality of children under five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5. Improve maternal health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Reduce maternal mortality by three quarters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Achieve universal access to reproductive health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6</a:t>
            </a:r>
            <a:r>
              <a:rPr lang="en-US" b="1" dirty="0"/>
              <a:t>. Combat HIV/AIDS, malaria and other diseases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Halt and reverse the spread of HIV/AIDS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Achieve, by 2010, universal access to treatment for HIV/AIDS for all those who need it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Halt and reverse the incidence of malaria and other major diseases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5" name="Picture 2" descr="http://pacificasiatourism.org/wp-content/uploads/2011/04/millenium-development-goal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7605059" y="2192348"/>
            <a:ext cx="4586941" cy="2289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85022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EC Final" id="{6D5C0D4E-686E-4FF2-836B-47B1FA62D1BC}" vid="{F622C1B2-A808-4B52-819C-88E430BA9E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APEC Final[1]</Template>
  <TotalTime>1341</TotalTime>
  <Words>931</Words>
  <Application>Microsoft Office PowerPoint</Application>
  <PresentationFormat>Widescreen</PresentationFormat>
  <Paragraphs>122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</vt:lpstr>
      <vt:lpstr>Garamond</vt:lpstr>
      <vt:lpstr>Times New Roman</vt:lpstr>
      <vt:lpstr>Theme3</vt:lpstr>
      <vt:lpstr>APEC 100 Sustainable Development</vt:lpstr>
      <vt:lpstr>What is Sustainable Development?</vt:lpstr>
      <vt:lpstr>What is Sustainable Development?</vt:lpstr>
      <vt:lpstr>Challenges with the term Sustainable Development</vt:lpstr>
      <vt:lpstr>Core Questions of Sustainability Science (Kates et al. 2001)</vt:lpstr>
      <vt:lpstr>Core Questions of Sustainability Science (Kates et al. 2001)</vt:lpstr>
      <vt:lpstr>PowerPoint Presentation</vt:lpstr>
      <vt:lpstr>Millennium Goals</vt:lpstr>
      <vt:lpstr>Millennium Goals</vt:lpstr>
      <vt:lpstr>PowerPoint Presentation</vt:lpstr>
      <vt:lpstr>Millennium Goals</vt:lpstr>
      <vt:lpstr>Trends in Leading Indicators of Sustainable Development </vt:lpstr>
      <vt:lpstr>PowerPoint Presentation</vt:lpstr>
      <vt:lpstr>PowerPoint Presentation</vt:lpstr>
      <vt:lpstr>Largest 20 Cities in the World  (Source: World atlas, 2009)</vt:lpstr>
      <vt:lpstr>Populations of other cities of interest</vt:lpstr>
      <vt:lpstr>Family Size is Decreasing</vt:lpstr>
      <vt:lpstr>Earth’s Basic Land Uses</vt:lpstr>
      <vt:lpstr>Water Shortfalls</vt:lpstr>
      <vt:lpstr>Protected Areas are Increasing</vt:lpstr>
      <vt:lpstr>PowerPoint Presentation</vt:lpstr>
      <vt:lpstr>PowerPoint Presentation</vt:lpstr>
      <vt:lpstr>PowerPoint Presentation</vt:lpstr>
      <vt:lpstr>Air Pollution is Improving</vt:lpstr>
      <vt:lpstr>Millennium Development Goals:  Country-Level Achievements</vt:lpstr>
      <vt:lpstr>Millennium Development Goals: Country-Level Achievements Poverty</vt:lpstr>
      <vt:lpstr>Hunger</vt:lpstr>
      <vt:lpstr>Education</vt:lpstr>
      <vt:lpstr>Gender</vt:lpstr>
      <vt:lpstr>Child Mortality</vt:lpstr>
      <vt:lpstr>Maternal Mortality</vt:lpstr>
      <vt:lpstr>HIV/AIDS</vt:lpstr>
      <vt:lpstr>Water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 Messer</dc:creator>
  <cp:lastModifiedBy>Jennifer Egan</cp:lastModifiedBy>
  <cp:revision>18</cp:revision>
  <dcterms:created xsi:type="dcterms:W3CDTF">2016-08-11T13:37:55Z</dcterms:created>
  <dcterms:modified xsi:type="dcterms:W3CDTF">2017-02-21T17:44:46Z</dcterms:modified>
</cp:coreProperties>
</file>